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312" r:id="rId6"/>
    <p:sldId id="357" r:id="rId7"/>
    <p:sldId id="320" r:id="rId8"/>
    <p:sldId id="367" r:id="rId9"/>
    <p:sldId id="368" r:id="rId10"/>
    <p:sldId id="364" r:id="rId11"/>
    <p:sldId id="365" r:id="rId12"/>
    <p:sldId id="371" r:id="rId13"/>
    <p:sldId id="369" r:id="rId14"/>
    <p:sldId id="370" r:id="rId15"/>
    <p:sldId id="315" r:id="rId16"/>
    <p:sldId id="261" r:id="rId17"/>
    <p:sldId id="3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3"/>
    <p:restoredTop sz="78063" autoAdjust="0"/>
  </p:normalViewPr>
  <p:slideViewPr>
    <p:cSldViewPr snapToGrid="0">
      <p:cViewPr>
        <p:scale>
          <a:sx n="58" d="100"/>
          <a:sy n="58" d="100"/>
        </p:scale>
        <p:origin x="5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1829-8CA0-1050-853C-738CFA82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A20D0-94E0-CC1D-8F2E-176FDF88B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44E7C-0907-655F-744D-81AC05EA0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4844-18F3-B669-D9B0-96AE6CC4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1CF8-6F9F-6953-F974-6B75A70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6E1B8-A048-5A9F-02C0-740EDA5AB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9BABD-80B8-349A-555A-4C1A3A275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89C0-C3EC-B010-78AD-ECB912AC6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4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C4B2-41A0-B10F-7CA7-2E3266DD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225A9-1731-87E4-D9CA-0024227AD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4249-78DC-0A5A-E905-19300108B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dirty="0">
                <a:latin typeface="Century Gothic" panose="020B0502020202020204" pitchFamily="34" charset="0"/>
              </a:rPr>
              <a:t>Utilizes a global cache for dependency deduplication, saving storage.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CC0D0-E80E-7D03-5CE8-753FC78CA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8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1AF4-4E4C-003A-5A6E-FD341CA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14F8-4FD8-089C-0D63-242122DA3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C5D61-C1FF-DD0A-DC65-D6F0C89A7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D59E-CC25-AC74-3D07-CCC052D8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6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uv_package_manager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stral.sh/u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947" y="4357407"/>
            <a:ext cx="10491414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uv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Package Manager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C7B3-321A-55E2-877F-00DF40D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A198-AE9F-1279-715C-0D2DDDA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47" y="321057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4C9B8C-AED0-2621-7C9A-663B90AFD33D}"/>
              </a:ext>
            </a:extLst>
          </p:cNvPr>
          <p:cNvSpPr txBox="1">
            <a:spLocks/>
          </p:cNvSpPr>
          <p:nvPr/>
        </p:nvSpPr>
        <p:spPr>
          <a:xfrm>
            <a:off x="417098" y="1562218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Loading the module sets a key environment variable </a:t>
            </a:r>
            <a:r>
              <a:rPr lang="en-US" sz="2600" b="1" dirty="0"/>
              <a:t>$UV_ENVS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>
              <a:lnSpc>
                <a:spcPct val="110000"/>
              </a:lnSpc>
            </a:pPr>
            <a:r>
              <a:rPr lang="en-US" sz="2600" dirty="0"/>
              <a:t>To create a new environment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D83B-4300-7D19-9368-C0F3358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78F37-7DFE-42B0-2F58-EF45E06A6A88}"/>
              </a:ext>
            </a:extLst>
          </p:cNvPr>
          <p:cNvGrpSpPr/>
          <p:nvPr/>
        </p:nvGrpSpPr>
        <p:grpSpPr>
          <a:xfrm>
            <a:off x="654387" y="2080101"/>
            <a:ext cx="10895086" cy="1543764"/>
            <a:chOff x="648457" y="2933348"/>
            <a:chExt cx="10895086" cy="19507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14C14-4A59-8B56-26D5-5BD14A7A6411}"/>
                </a:ext>
              </a:extLst>
            </p:cNvPr>
            <p:cNvSpPr/>
            <p:nvPr/>
          </p:nvSpPr>
          <p:spPr>
            <a:xfrm>
              <a:off x="648457" y="3229411"/>
              <a:ext cx="10895086" cy="16546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FC3751C-E39F-447E-66EB-C279DF6DB4F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3348"/>
              <a:ext cx="10515600" cy="17933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b="1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$UV_ENVS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/projects/$USER/software/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7049C2-B486-AFA9-7576-03620FEBC940}"/>
              </a:ext>
            </a:extLst>
          </p:cNvPr>
          <p:cNvGrpSpPr/>
          <p:nvPr/>
        </p:nvGrpSpPr>
        <p:grpSpPr>
          <a:xfrm>
            <a:off x="676421" y="4351775"/>
            <a:ext cx="10895086" cy="2180089"/>
            <a:chOff x="648457" y="2938557"/>
            <a:chExt cx="10895086" cy="21800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4E92A-740E-6DFE-CE21-4127BF3B9EE3}"/>
                </a:ext>
              </a:extLst>
            </p:cNvPr>
            <p:cNvSpPr/>
            <p:nvPr/>
          </p:nvSpPr>
          <p:spPr>
            <a:xfrm>
              <a:off x="648457" y="3169117"/>
              <a:ext cx="10895086" cy="13094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92674-BCE8-57A5-4C75-FEF444CBD9C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8557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$UV_ENVS/myenv1 --python 3.8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8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F03B-1874-295C-F8CB-469120B74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075D-9C39-8D6A-E7D3-DF46844D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45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Activating the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7807AA-61E5-C8A7-D2F9-302B1188C7DC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Packages are installed within activated environments</a:t>
            </a:r>
          </a:p>
          <a:p>
            <a:pPr lvl="1"/>
            <a:r>
              <a:rPr lang="en-US" dirty="0"/>
              <a:t>Fully compatible with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/>
              <a:t>Uses caching to speed up repeated installs</a:t>
            </a:r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60CA-D48F-0D10-BB84-07F4920E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EBC41-7AA9-DDF7-4BFC-478BF0E6059B}"/>
              </a:ext>
            </a:extLst>
          </p:cNvPr>
          <p:cNvGrpSpPr/>
          <p:nvPr/>
        </p:nvGrpSpPr>
        <p:grpSpPr>
          <a:xfrm>
            <a:off x="676421" y="3005524"/>
            <a:ext cx="10895086" cy="2180089"/>
            <a:chOff x="648457" y="2993642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2AB8E2-EE35-36C9-52FF-0F7C25338942}"/>
                </a:ext>
              </a:extLst>
            </p:cNvPr>
            <p:cNvSpPr/>
            <p:nvPr/>
          </p:nvSpPr>
          <p:spPr>
            <a:xfrm>
              <a:off x="648457" y="3125049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759EED8-9333-5B7E-1BA6-3B0392D3C41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93642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source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/bin/activate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pandas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0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Commands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662795" y="1532686"/>
            <a:ext cx="11147286" cy="3909641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&lt;command&gt; --help      		# help for specific commands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	# create a new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  # install a package in active env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uninstall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# uninstall a package from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rm –rf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   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cache clean		            # clean up unused cache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freeze                       # list installed packages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deactivate 				      # deactivate environment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9FF00-50B4-54BD-8A8E-86EC9CF9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A1E75-F6EC-C1AE-C6F5-83BCC9E3564A}"/>
              </a:ext>
            </a:extLst>
          </p:cNvPr>
          <p:cNvSpPr txBox="1"/>
          <p:nvPr/>
        </p:nvSpPr>
        <p:spPr>
          <a:xfrm>
            <a:off x="738605" y="5541978"/>
            <a:ext cx="10800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Helvetica Neue" panose="02000503000000020004"/>
              </a:rPr>
              <a:t>Note: Be very careful with rm -rf when removing environments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5C22E1-5F60-D014-45F8-67DDCE79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496206" y="4730057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02" y="920745"/>
            <a:ext cx="4114800" cy="4114800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0DB599-B224-4128-8866-DED75240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 err="1">
                <a:cs typeface="Arial"/>
              </a:rPr>
              <a:t>uv</a:t>
            </a:r>
            <a:r>
              <a:rPr lang="en-US" dirty="0">
                <a:cs typeface="Arial"/>
              </a:rPr>
              <a:t> Package Manager </a:t>
            </a:r>
            <a:r>
              <a:rPr lang="en-US" dirty="0"/>
              <a:t>-- Get Your Sunscreen!</a:t>
            </a:r>
            <a:endParaRPr lang="en-US" dirty="0">
              <a:cs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1,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https://github.com/ResearchComputing/uv_package_manager_quick_byte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Introduction to </a:t>
            </a:r>
            <a:r>
              <a:rPr lang="en-US" sz="3000" dirty="0" err="1"/>
              <a:t>uv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Key features of </a:t>
            </a:r>
            <a:r>
              <a:rPr lang="en-US" sz="3000" dirty="0" err="1"/>
              <a:t>uv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Comparative analysis of </a:t>
            </a:r>
            <a:r>
              <a:rPr lang="en-US" sz="3000" dirty="0" err="1"/>
              <a:t>uv</a:t>
            </a:r>
            <a:r>
              <a:rPr lang="en-US" sz="3000" dirty="0"/>
              <a:t> with other tools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Using </a:t>
            </a:r>
            <a:r>
              <a:rPr lang="en-US" sz="3000" dirty="0" err="1"/>
              <a:t>uv</a:t>
            </a:r>
            <a:r>
              <a:rPr lang="en-US" sz="3000" dirty="0"/>
              <a:t> on CURC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605714" cy="3656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Fast, modern Python package manager and environment builder.</a:t>
            </a:r>
          </a:p>
          <a:p>
            <a:pPr>
              <a:lnSpc>
                <a:spcPct val="120000"/>
              </a:lnSpc>
            </a:pPr>
            <a:r>
              <a:rPr lang="en-US" dirty="0"/>
              <a:t>Built by Astral (same team behind Ruff).</a:t>
            </a:r>
          </a:p>
          <a:p>
            <a:pPr>
              <a:lnSpc>
                <a:spcPct val="120000"/>
              </a:lnSpc>
            </a:pPr>
            <a:r>
              <a:rPr lang="en-US" dirty="0"/>
              <a:t>Implemented in Rust.</a:t>
            </a:r>
          </a:p>
          <a:p>
            <a:pPr>
              <a:lnSpc>
                <a:spcPct val="120000"/>
              </a:lnSpc>
            </a:pPr>
            <a:r>
              <a:rPr lang="en-US" dirty="0"/>
              <a:t>All-in-one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3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9" name="Picture 8" descr="A purple square with white text&#10;&#10;AI-generated content may be incorrect.">
            <a:extLst>
              <a:ext uri="{FF2B5EF4-FFF2-40B4-BE49-F238E27FC236}">
                <a16:creationId xmlns:a16="http://schemas.microsoft.com/office/drawing/2014/main" id="{3DF89272-FB0B-99F2-A23E-F568D1EE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828" y="1942387"/>
            <a:ext cx="4833448" cy="27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Features of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200" y="1846858"/>
            <a:ext cx="5910944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Drop-in Replacement for pip, pip-tools, </a:t>
            </a:r>
            <a:r>
              <a:rPr lang="en-US" sz="2600" dirty="0" err="1"/>
              <a:t>virtualenv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10-100x faster than traditional 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Reliable and reproducible builds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Memory-efficient operation, especially for large projects</a:t>
            </a:r>
            <a:endParaRPr lang="en-US" sz="26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57421-7501-B3B6-B297-6D37D1A7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97"/>
          <a:stretch>
            <a:fillRect/>
          </a:stretch>
        </p:blipFill>
        <p:spPr>
          <a:xfrm>
            <a:off x="6858004" y="2362814"/>
            <a:ext cx="5007426" cy="244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D2A7F-79FF-16C0-3521-3A7A88A41E98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05E9-6DBD-4909-C49F-5D4AEFC8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63B7-36F2-4B13-F234-02B4B8F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5" y="122360"/>
            <a:ext cx="11814914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vs. </a:t>
            </a:r>
            <a:r>
              <a:rPr lang="en-US" b="1" dirty="0"/>
              <a:t>the status quo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5F4D-A42A-684A-74F7-3D56A9FE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9961BC-550E-BA3C-6655-DC8C6016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872682"/>
              </p:ext>
            </p:extLst>
          </p:nvPr>
        </p:nvGraphicFramePr>
        <p:xfrm>
          <a:off x="870333" y="1334649"/>
          <a:ext cx="10355857" cy="47530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9295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26717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2745870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  <a:gridCol w="2588964">
                  <a:extLst>
                    <a:ext uri="{9D8B030D-6E8A-4147-A177-3AD203B41FA5}">
                      <a16:colId xmlns:a16="http://schemas.microsoft.com/office/drawing/2014/main" val="4028146624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uv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Traditional pip + </a:t>
                      </a:r>
                      <a:r>
                        <a:rPr lang="en-US" b="1" dirty="0" err="1"/>
                        <a:t>venv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conda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10-100x faster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Baseline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Slower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Memory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Very efficient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Reproducibility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Universal </a:t>
                      </a:r>
                      <a:r>
                        <a:rPr lang="en-US" dirty="0" err="1"/>
                        <a:t>lockfile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uv</a:t>
                      </a:r>
                      <a:r>
                        <a:rPr lang="en-US" dirty="0"/>
                        <a:t> sync).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separate tool (pip-tools) for locking.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YAML files (</a:t>
                      </a:r>
                      <a:r>
                        <a:rPr lang="fr-FR" dirty="0" err="1"/>
                        <a:t>often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flaky</a:t>
                      </a:r>
                      <a:r>
                        <a:rPr lang="fr-FR" dirty="0"/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Non-Python Packages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Dependency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Fast, modern resolver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Basic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Comprehensive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single 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Broader scope with a steeper learning curve.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Requires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multiple 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commands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fr-FR" dirty="0"/>
                        <a:t>python -m </a:t>
                      </a:r>
                      <a:r>
                        <a:rPr lang="fr-FR" dirty="0" err="1"/>
                        <a:t>venv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/>
                        <a:t>source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 err="1"/>
                        <a:t>pip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31" y="265972"/>
            <a:ext cx="11814914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vs.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 descr="Line dividing screen between example of code-external and code-internal parallelization.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6052432" y="1688574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F58DC-4DFF-781C-D74E-5843B7F0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8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62" y="343091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To start using </a:t>
            </a:r>
            <a:r>
              <a:rPr lang="en-US" sz="2600" dirty="0" err="1"/>
              <a:t>uv</a:t>
            </a:r>
            <a:r>
              <a:rPr lang="en-US" sz="2600" dirty="0"/>
              <a:t>, you must first load the module in your interactive session: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10543-C287-4B88-5CB0-1BB7C055325A}"/>
              </a:ext>
            </a:extLst>
          </p:cNvPr>
          <p:cNvGrpSpPr/>
          <p:nvPr/>
        </p:nvGrpSpPr>
        <p:grpSpPr>
          <a:xfrm>
            <a:off x="676421" y="2608914"/>
            <a:ext cx="10895086" cy="1930036"/>
            <a:chOff x="648457" y="3037710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8710F2-0971-952A-5E7C-01CF4359C69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9322FDB-CC19-90E5-27FA-6400719CFAB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spider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load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--version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87F9-7DEF-8B51-DF37-8BD86204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6886-C70E-2D88-56F0-0E671A8C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E6C36B-25CE-0B67-49D5-BE19C8532C3F}"/>
              </a:ext>
            </a:extLst>
          </p:cNvPr>
          <p:cNvSpPr txBox="1">
            <a:spLocks/>
          </p:cNvSpPr>
          <p:nvPr/>
        </p:nvSpPr>
        <p:spPr>
          <a:xfrm>
            <a:off x="838200" y="1659569"/>
            <a:ext cx="10773578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 err="1"/>
              <a:t>uv</a:t>
            </a:r>
            <a:r>
              <a:rPr lang="en-US" sz="2600" dirty="0"/>
              <a:t> automates the creation and management of environments using </a:t>
            </a:r>
            <a:r>
              <a:rPr lang="en-US" sz="2600" dirty="0" err="1"/>
              <a:t>venv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venv</a:t>
            </a:r>
            <a:r>
              <a:rPr lang="en-US" sz="2600" dirty="0"/>
              <a:t> is Python’s built-in tool for creating isolated environments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Each </a:t>
            </a:r>
            <a:r>
              <a:rPr lang="en-US" sz="2600" dirty="0" err="1"/>
              <a:t>venv</a:t>
            </a:r>
            <a:r>
              <a:rPr lang="en-US" sz="26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Python interpreter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installed packages, separate from system Python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Avoids dependency conflicts across projects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It's a lightweight alternative to Conda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9245-8DAA-DA71-8CB3-CEB65CF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1794267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9874</TotalTime>
  <Words>632</Words>
  <Application>Microsoft Office PowerPoint</Application>
  <PresentationFormat>Widescreen</PresentationFormat>
  <Paragraphs>143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Helvetica Neue</vt:lpstr>
      <vt:lpstr>Monaco</vt:lpstr>
      <vt:lpstr>CUB Content </vt:lpstr>
      <vt:lpstr>RC Quick Byte: uv Package Manager</vt:lpstr>
      <vt:lpstr>uv Package Manager -- Get Your Sunscreen!</vt:lpstr>
      <vt:lpstr>What You’ll Learn</vt:lpstr>
      <vt:lpstr>What is uv?</vt:lpstr>
      <vt:lpstr>Features of uv</vt:lpstr>
      <vt:lpstr>uv vs. the status quo</vt:lpstr>
      <vt:lpstr>uv vs. conda</vt:lpstr>
      <vt:lpstr>Getting Started with uv</vt:lpstr>
      <vt:lpstr>Creating a uv Environment</vt:lpstr>
      <vt:lpstr>Creating a uv Environment</vt:lpstr>
      <vt:lpstr>Activating the Environment</vt:lpstr>
      <vt:lpstr>Useful Commands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11</cp:revision>
  <dcterms:created xsi:type="dcterms:W3CDTF">2023-01-13T17:07:22Z</dcterms:created>
  <dcterms:modified xsi:type="dcterms:W3CDTF">2025-10-01T12:40:23Z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